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1" r:id="rId5"/>
    <p:sldId id="292" r:id="rId6"/>
    <p:sldId id="289" r:id="rId7"/>
    <p:sldId id="285" r:id="rId8"/>
    <p:sldId id="286" r:id="rId9"/>
    <p:sldId id="287" r:id="rId10"/>
    <p:sldId id="293" r:id="rId11"/>
    <p:sldId id="272" r:id="rId12"/>
    <p:sldId id="277" r:id="rId13"/>
    <p:sldId id="278" r:id="rId14"/>
    <p:sldId id="279" r:id="rId15"/>
    <p:sldId id="294" r:id="rId16"/>
    <p:sldId id="266" r:id="rId17"/>
    <p:sldId id="265" r:id="rId18"/>
    <p:sldId id="267" r:id="rId19"/>
    <p:sldId id="268" r:id="rId20"/>
    <p:sldId id="271" r:id="rId21"/>
    <p:sldId id="270" r:id="rId22"/>
    <p:sldId id="269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0E68-371B-4753-AF2D-BB949077F8C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5A7D-559E-412A-BA52-04BA4440C5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51370"/>
            <a:ext cx="7772400" cy="3641926"/>
          </a:xfrm>
        </p:spPr>
        <p:txBody>
          <a:bodyPr>
            <a:noAutofit/>
          </a:bodyPr>
          <a:lstStyle/>
          <a:p>
            <a:r>
              <a:rPr lang="en-GB" sz="6000" dirty="0" smtClean="0"/>
              <a:t>St. Joseph’s College</a:t>
            </a:r>
            <a:br>
              <a:rPr lang="en-GB" sz="6000" dirty="0" smtClean="0"/>
            </a:b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Faculty of English &amp; Communication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6400800" cy="1008112"/>
          </a:xfrm>
        </p:spPr>
        <p:txBody>
          <a:bodyPr>
            <a:normAutofit fontScale="85000" lnSpcReduction="20000"/>
          </a:bodyPr>
          <a:lstStyle/>
          <a:p>
            <a:r>
              <a:rPr lang="en-GB" sz="8000" dirty="0" smtClean="0"/>
              <a:t>  </a:t>
            </a:r>
            <a:endParaRPr lang="en-GB" sz="8000" dirty="0"/>
          </a:p>
        </p:txBody>
      </p:sp>
      <p:pic>
        <p:nvPicPr>
          <p:cNvPr id="4" name="Picture 3" descr="St Josephs 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51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Higher Results - 2017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experience, commitment and expertise of staff in the English department is shown in this year’s SQA results: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21 A</a:t>
            </a:r>
          </a:p>
          <a:p>
            <a:pPr marL="0" indent="0">
              <a:buNone/>
            </a:pPr>
            <a:r>
              <a:rPr lang="en-GB" dirty="0" smtClean="0"/>
              <a:t>25 B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17 C</a:t>
            </a:r>
          </a:p>
          <a:p>
            <a:pPr marL="0" indent="0">
              <a:buNone/>
            </a:pPr>
            <a:r>
              <a:rPr lang="en-GB" dirty="0" smtClean="0"/>
              <a:t>  2 D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1 NO AWARD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08920"/>
            <a:ext cx="2232248" cy="331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National 5 English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75252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The </a:t>
            </a:r>
            <a:r>
              <a:rPr lang="en-GB" sz="4000" dirty="0"/>
              <a:t>SQA has changed the requirements at National 5 for this year. Pupils will </a:t>
            </a:r>
            <a:r>
              <a:rPr lang="en-GB" sz="4000" u="sng" dirty="0"/>
              <a:t>NOT</a:t>
            </a:r>
            <a:r>
              <a:rPr lang="en-GB" sz="4000" dirty="0"/>
              <a:t> undertake the now stand alone unit assessments, if they are entered for the National 5 </a:t>
            </a:r>
            <a:r>
              <a:rPr lang="en-GB" sz="4000" dirty="0" smtClean="0"/>
              <a:t>exam. </a:t>
            </a:r>
          </a:p>
          <a:p>
            <a:pPr marL="0" indent="0">
              <a:buNone/>
            </a:pPr>
            <a:endParaRPr lang="en-GB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N5 Course Assessment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The Exam </a:t>
            </a:r>
            <a:r>
              <a:rPr lang="en-GB" dirty="0" smtClean="0"/>
              <a:t>(70%)</a:t>
            </a:r>
          </a:p>
          <a:p>
            <a:r>
              <a:rPr lang="en-GB" dirty="0" smtClean="0"/>
              <a:t>Two papers</a:t>
            </a:r>
          </a:p>
          <a:p>
            <a:pPr lvl="1"/>
            <a:r>
              <a:rPr lang="en-GB" sz="3200" dirty="0" smtClean="0"/>
              <a:t>Paper 1: RUAE (30%) </a:t>
            </a:r>
          </a:p>
          <a:p>
            <a:pPr marL="457200" lvl="1" indent="0">
              <a:buNone/>
            </a:pPr>
            <a:r>
              <a:rPr lang="en-GB" sz="3200" dirty="0" smtClean="0"/>
              <a:t>(Reading </a:t>
            </a:r>
            <a:r>
              <a:rPr lang="en-GB" sz="3200" dirty="0"/>
              <a:t>for Understanding, Analysis and </a:t>
            </a:r>
            <a:r>
              <a:rPr lang="en-GB" sz="3200" dirty="0" smtClean="0"/>
              <a:t>Evaluation, formerly known as </a:t>
            </a:r>
            <a:r>
              <a:rPr lang="en-GB" sz="3200" dirty="0"/>
              <a:t>Close Reading).</a:t>
            </a:r>
            <a:endParaRPr lang="en-GB" sz="3200" dirty="0" smtClean="0"/>
          </a:p>
          <a:p>
            <a:pPr lvl="1"/>
            <a:r>
              <a:rPr lang="en-GB" sz="3200" dirty="0" smtClean="0"/>
              <a:t>Paper 2: Critical Reading (40%)</a:t>
            </a:r>
          </a:p>
          <a:p>
            <a:pPr marL="457200" lvl="1" indent="0">
              <a:buNone/>
            </a:pPr>
            <a:endParaRPr lang="en-GB" sz="1600" dirty="0" smtClean="0"/>
          </a:p>
          <a:p>
            <a:pPr>
              <a:buNone/>
            </a:pPr>
            <a:r>
              <a:rPr lang="en-GB" b="1" dirty="0" smtClean="0"/>
              <a:t>Portfolio of Writing </a:t>
            </a:r>
            <a:r>
              <a:rPr lang="en-GB" dirty="0" smtClean="0"/>
              <a:t>(30%)</a:t>
            </a:r>
            <a:endParaRPr lang="en-GB" dirty="0"/>
          </a:p>
          <a:p>
            <a:r>
              <a:rPr lang="en-GB" dirty="0" smtClean="0"/>
              <a:t>Two pieces of writing, one broadly creative, one broadly discursive.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6792"/>
            <a:ext cx="1326926" cy="1326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445224"/>
            <a:ext cx="1080120" cy="105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/>
          <a:lstStyle/>
          <a:p>
            <a:r>
              <a:rPr lang="en-GB" b="1" dirty="0" smtClean="0"/>
              <a:t>The National 5 Exam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9770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Paper 1 – RUAE (1 hour)</a:t>
            </a:r>
          </a:p>
          <a:p>
            <a:pPr marL="0" indent="0">
              <a:buNone/>
            </a:pPr>
            <a:r>
              <a:rPr lang="en-GB" sz="2600" dirty="0" smtClean="0"/>
              <a:t>(Reading for Understanding, Analysis and Evaluation)  </a:t>
            </a:r>
            <a:r>
              <a:rPr lang="en-GB" dirty="0" smtClean="0"/>
              <a:t> </a:t>
            </a:r>
          </a:p>
          <a:p>
            <a:r>
              <a:rPr lang="en-GB" dirty="0" smtClean="0"/>
              <a:t>a non-fiction passage with questions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Paper 2 - Critical Reading</a:t>
            </a:r>
            <a:r>
              <a:rPr lang="en-GB" dirty="0"/>
              <a:t> (1 hour 30 minutes)</a:t>
            </a:r>
          </a:p>
          <a:p>
            <a:r>
              <a:rPr lang="en-GB" dirty="0" smtClean="0"/>
              <a:t>Part </a:t>
            </a:r>
            <a:r>
              <a:rPr lang="en-GB" dirty="0"/>
              <a:t>1: textual analysis of an extract from a Scottish text already studied in class, from a list of set texts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Part </a:t>
            </a:r>
            <a:r>
              <a:rPr lang="en-GB" dirty="0"/>
              <a:t>2: </a:t>
            </a:r>
            <a:r>
              <a:rPr lang="en-GB" dirty="0" smtClean="0"/>
              <a:t>one </a:t>
            </a:r>
            <a:r>
              <a:rPr lang="en-GB" dirty="0"/>
              <a:t>critical essay on a text which must not be the same genre as the text used in part 1.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3956"/>
            <a:ext cx="1668413" cy="1781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/>
              <a:t>N5 Portfolio of Writing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r>
              <a:rPr lang="en-GB" dirty="0"/>
              <a:t>Writing pieces produced throughout the year</a:t>
            </a:r>
          </a:p>
          <a:p>
            <a:r>
              <a:rPr lang="en-GB" dirty="0"/>
              <a:t>In </a:t>
            </a:r>
            <a:r>
              <a:rPr lang="en-GB" dirty="0" smtClean="0"/>
              <a:t>February/March</a:t>
            </a:r>
            <a:r>
              <a:rPr lang="en-GB" dirty="0"/>
              <a:t>, students select their best </a:t>
            </a:r>
            <a:r>
              <a:rPr lang="en-GB" b="1" dirty="0"/>
              <a:t>imaginative or reflective </a:t>
            </a:r>
            <a:r>
              <a:rPr lang="en-GB" dirty="0"/>
              <a:t>piece, and their best </a:t>
            </a:r>
            <a:r>
              <a:rPr lang="en-GB" b="1" dirty="0"/>
              <a:t>persuasive or argumentative </a:t>
            </a:r>
            <a:r>
              <a:rPr lang="en-GB" dirty="0"/>
              <a:t>piece</a:t>
            </a:r>
          </a:p>
          <a:p>
            <a:r>
              <a:rPr lang="en-GB" dirty="0"/>
              <a:t>These will be reviewed and redrafted, and then sent to the SQA for marking</a:t>
            </a:r>
          </a:p>
          <a:p>
            <a:r>
              <a:rPr lang="en-GB" dirty="0"/>
              <a:t>Each piece </a:t>
            </a:r>
            <a:r>
              <a:rPr lang="en-GB" dirty="0" smtClean="0"/>
              <a:t>should </a:t>
            </a:r>
            <a:r>
              <a:rPr lang="en-GB" dirty="0"/>
              <a:t>be between 6</a:t>
            </a:r>
            <a:r>
              <a:rPr lang="en-GB" dirty="0" smtClean="0"/>
              <a:t>00 </a:t>
            </a:r>
            <a:r>
              <a:rPr lang="en-GB" dirty="0"/>
              <a:t>and </a:t>
            </a:r>
            <a:r>
              <a:rPr lang="en-GB" dirty="0" smtClean="0"/>
              <a:t>1000 </a:t>
            </a:r>
            <a:r>
              <a:rPr lang="en-GB" dirty="0"/>
              <a:t>words in </a:t>
            </a:r>
            <a:r>
              <a:rPr lang="en-GB" dirty="0" smtClean="0"/>
              <a:t>length. Emphasis on quality.</a:t>
            </a:r>
            <a:endParaRPr lang="en-GB" dirty="0"/>
          </a:p>
          <a:p>
            <a:r>
              <a:rPr lang="en-GB" dirty="0"/>
              <a:t>Writing submitted in the </a:t>
            </a:r>
            <a:r>
              <a:rPr lang="en-GB" dirty="0" smtClean="0"/>
              <a:t>portfolio </a:t>
            </a:r>
            <a:r>
              <a:rPr lang="en-GB" b="1" dirty="0"/>
              <a:t>must be the student’s own work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880" y="5803475"/>
            <a:ext cx="1080120" cy="105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National 5 Results - 2017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experience, commitment and expertise of staff in the English department is shown in this year’s SQA results: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</a:p>
          <a:p>
            <a:pPr marL="0" indent="0">
              <a:buNone/>
            </a:pPr>
            <a:r>
              <a:rPr lang="en-GB" dirty="0" smtClean="0"/>
              <a:t> 64 A </a:t>
            </a:r>
          </a:p>
          <a:p>
            <a:pPr marL="0" indent="0">
              <a:buNone/>
            </a:pPr>
            <a:r>
              <a:rPr lang="en-GB" dirty="0"/>
              <a:t> 3</a:t>
            </a:r>
            <a:r>
              <a:rPr lang="en-GB" dirty="0" smtClean="0"/>
              <a:t>8 B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2</a:t>
            </a:r>
            <a:r>
              <a:rPr lang="en-GB" dirty="0" smtClean="0"/>
              <a:t>1 C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2 D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1 NO </a:t>
            </a:r>
            <a:r>
              <a:rPr lang="en-GB" dirty="0"/>
              <a:t>AWARD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10943"/>
            <a:ext cx="2232248" cy="331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7200" dirty="0" smtClean="0"/>
              <a:t>How can I support my child?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700808"/>
            <a:ext cx="2857500" cy="2143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n-GB" sz="5400" b="1" dirty="0" smtClean="0"/>
              <a:t>How can I help with reading and writing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744416"/>
          </a:xfrm>
        </p:spPr>
        <p:txBody>
          <a:bodyPr>
            <a:normAutofit fontScale="92500"/>
          </a:bodyPr>
          <a:lstStyle/>
          <a:p>
            <a:pPr marL="0" indent="3175" algn="ctr">
              <a:buNone/>
            </a:pPr>
            <a:endParaRPr lang="en-GB" sz="4400" dirty="0" smtClean="0"/>
          </a:p>
          <a:p>
            <a:pPr marL="0" indent="3175" algn="ctr">
              <a:buNone/>
            </a:pPr>
            <a:r>
              <a:rPr lang="en-GB" sz="4400" dirty="0" smtClean="0"/>
              <a:t>Remind </a:t>
            </a:r>
            <a:r>
              <a:rPr lang="en-GB" sz="4400" dirty="0"/>
              <a:t>them to: </a:t>
            </a:r>
            <a:endParaRPr lang="en-GB" sz="4400" dirty="0" smtClean="0"/>
          </a:p>
          <a:p>
            <a:pPr marL="0" indent="3175" algn="ctr">
              <a:buNone/>
            </a:pPr>
            <a:r>
              <a:rPr lang="en-GB" sz="4400" dirty="0" smtClean="0"/>
              <a:t>read </a:t>
            </a:r>
            <a:r>
              <a:rPr lang="en-GB" sz="4400" b="1" dirty="0" smtClean="0"/>
              <a:t>broadsheet newspapers</a:t>
            </a:r>
            <a:r>
              <a:rPr lang="en-GB" sz="4400" dirty="0"/>
              <a:t>, watch documentary type TV, discuss issues, </a:t>
            </a:r>
            <a:endParaRPr lang="en-GB" sz="4400" dirty="0" smtClean="0"/>
          </a:p>
          <a:p>
            <a:pPr marL="0" indent="3175" algn="ctr">
              <a:buNone/>
            </a:pPr>
            <a:r>
              <a:rPr lang="en-GB" sz="4400" dirty="0" smtClean="0"/>
              <a:t>listen </a:t>
            </a:r>
            <a:r>
              <a:rPr lang="en-GB" sz="4400" dirty="0"/>
              <a:t>to Radio 4 . . . read </a:t>
            </a:r>
            <a:r>
              <a:rPr lang="en-GB" sz="4400" b="1" dirty="0"/>
              <a:t>books</a:t>
            </a:r>
            <a:r>
              <a:rPr lang="en-GB" sz="4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How can I help with the study of literature?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pPr marL="0" indent="17463" algn="ctr">
              <a:buNone/>
            </a:pPr>
            <a:r>
              <a:rPr lang="en-GB" sz="3600" dirty="0" smtClean="0"/>
              <a:t>It’s </a:t>
            </a:r>
            <a:r>
              <a:rPr lang="en-GB" sz="3600" dirty="0"/>
              <a:t>not enough for students to read a novel, play or poem once: they must </a:t>
            </a:r>
            <a:r>
              <a:rPr lang="en-GB" sz="3600" dirty="0" smtClean="0"/>
              <a:t>get </a:t>
            </a:r>
            <a:r>
              <a:rPr lang="en-GB" sz="3600" dirty="0"/>
              <a:t>to know </a:t>
            </a:r>
            <a:r>
              <a:rPr lang="en-GB" sz="3600" dirty="0" smtClean="0"/>
              <a:t>a text </a:t>
            </a:r>
            <a:r>
              <a:rPr lang="en-GB" sz="3600" b="1" i="1" dirty="0" smtClean="0"/>
              <a:t>thoroughly</a:t>
            </a:r>
            <a:r>
              <a:rPr lang="en-GB" sz="3600" dirty="0" smtClean="0"/>
              <a:t>. </a:t>
            </a:r>
          </a:p>
          <a:p>
            <a:pPr marL="0" indent="17463" algn="ctr">
              <a:buNone/>
            </a:pPr>
            <a:r>
              <a:rPr lang="en-GB" sz="3600" dirty="0" smtClean="0"/>
              <a:t>Encourage them to build knowledge of texts steadily and </a:t>
            </a:r>
            <a:r>
              <a:rPr lang="en-GB" sz="3600" b="1" dirty="0" smtClean="0"/>
              <a:t>memorise key quotations</a:t>
            </a:r>
            <a:r>
              <a:rPr lang="en-GB" sz="3600" dirty="0" smtClean="0"/>
              <a:t>.</a:t>
            </a:r>
          </a:p>
          <a:p>
            <a:pPr marL="0" indent="17463" algn="ctr">
              <a:buNone/>
            </a:pPr>
            <a:r>
              <a:rPr lang="en-GB" sz="3600" dirty="0" smtClean="0"/>
              <a:t>Encourage planning and writing of </a:t>
            </a:r>
          </a:p>
          <a:p>
            <a:pPr marL="0" indent="17463" algn="ctr">
              <a:spcBef>
                <a:spcPts val="0"/>
              </a:spcBef>
              <a:buNone/>
            </a:pPr>
            <a:r>
              <a:rPr lang="en-GB" sz="3600" dirty="0" smtClean="0"/>
              <a:t>practice essays.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How much homework </a:t>
            </a:r>
            <a:br>
              <a:rPr lang="en-GB" sz="4800" b="1" dirty="0" smtClean="0"/>
            </a:br>
            <a:r>
              <a:rPr lang="en-GB" sz="4800" b="1" dirty="0" smtClean="0"/>
              <a:t>will there be?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3175" algn="ctr">
              <a:buNone/>
            </a:pPr>
            <a:r>
              <a:rPr lang="en-GB" sz="3600" dirty="0"/>
              <a:t>Students must be prepared for regular homework. It will include: reading and note-taking from class texts, essay writing and other smaller homework tasks. </a:t>
            </a:r>
            <a:endParaRPr lang="en-GB" sz="3600" dirty="0" smtClean="0"/>
          </a:p>
          <a:p>
            <a:pPr marL="0" indent="3175" algn="ctr">
              <a:buNone/>
            </a:pPr>
            <a:r>
              <a:rPr lang="en-GB" sz="3600" b="1" dirty="0" smtClean="0"/>
              <a:t>Regular </a:t>
            </a:r>
            <a:r>
              <a:rPr lang="en-GB" sz="3600" b="1" dirty="0"/>
              <a:t>revision of </a:t>
            </a:r>
            <a:r>
              <a:rPr lang="en-GB" sz="3600" b="1" dirty="0" smtClean="0"/>
              <a:t>classwork </a:t>
            </a:r>
            <a:r>
              <a:rPr lang="en-GB" sz="3600" b="1" dirty="0"/>
              <a:t>is also extremely important</a:t>
            </a:r>
            <a:r>
              <a:rPr lang="en-GB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New Higher English 2017-18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4400" dirty="0" smtClean="0"/>
              <a:t>Recommended </a:t>
            </a:r>
            <a:r>
              <a:rPr lang="en-GB" sz="4400" dirty="0" smtClean="0"/>
              <a:t>as a one year course for </a:t>
            </a:r>
            <a:r>
              <a:rPr lang="en-GB" sz="4400" dirty="0"/>
              <a:t>students who have gained at least a B pass </a:t>
            </a:r>
            <a:r>
              <a:rPr lang="en-GB" sz="4400" dirty="0" smtClean="0"/>
              <a:t>at </a:t>
            </a:r>
            <a:r>
              <a:rPr lang="en-GB" sz="4400" dirty="0"/>
              <a:t>National </a:t>
            </a:r>
            <a:r>
              <a:rPr lang="en-GB" sz="4400" dirty="0" smtClean="0"/>
              <a:t>5. Those with a C pass will need to do the Higher over 2 years.</a:t>
            </a:r>
            <a:endParaRPr lang="en-GB" sz="4400" dirty="0" smtClean="0"/>
          </a:p>
          <a:p>
            <a:endParaRPr lang="en-GB" sz="4400" dirty="0"/>
          </a:p>
          <a:p>
            <a:r>
              <a:rPr lang="en-GB" sz="4400" dirty="0"/>
              <a:t>F</a:t>
            </a:r>
            <a:r>
              <a:rPr lang="en-GB" sz="4400" dirty="0" smtClean="0"/>
              <a:t>ollows the progression of the National 5 course, which staff have experience of delivering.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Higher / National 5 </a:t>
            </a:r>
            <a:r>
              <a:rPr lang="en-GB" b="1" dirty="0" smtClean="0"/>
              <a:t>Resources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• 	</a:t>
            </a:r>
            <a:r>
              <a:rPr lang="en-GB" sz="4400" dirty="0" smtClean="0"/>
              <a:t>A </a:t>
            </a:r>
            <a:r>
              <a:rPr lang="en-GB" sz="4400" b="1" i="1" dirty="0" smtClean="0"/>
              <a:t>Past Paper and Specimen papers are available</a:t>
            </a:r>
            <a:r>
              <a:rPr lang="en-GB" sz="4400" dirty="0" smtClean="0"/>
              <a:t> </a:t>
            </a:r>
            <a:r>
              <a:rPr lang="en-GB" sz="4400" dirty="0"/>
              <a:t>on the SQA’s website</a:t>
            </a:r>
          </a:p>
          <a:p>
            <a:pPr>
              <a:buNone/>
            </a:pPr>
            <a:endParaRPr lang="en-GB" sz="4400" dirty="0"/>
          </a:p>
          <a:p>
            <a:pPr>
              <a:buNone/>
            </a:pPr>
            <a:r>
              <a:rPr lang="en-GB" sz="4400" dirty="0"/>
              <a:t>•	Most newspapers, but especially </a:t>
            </a:r>
            <a:r>
              <a:rPr lang="en-GB" sz="4400" b="1" dirty="0"/>
              <a:t>broadsheet newspapers</a:t>
            </a:r>
            <a:r>
              <a:rPr lang="en-GB" sz="4400" dirty="0"/>
              <a:t>: </a:t>
            </a:r>
            <a:r>
              <a:rPr lang="en-GB" sz="4400" i="1" dirty="0"/>
              <a:t>The Times</a:t>
            </a:r>
            <a:r>
              <a:rPr lang="en-GB" sz="4400" dirty="0"/>
              <a:t>, </a:t>
            </a:r>
            <a:r>
              <a:rPr lang="en-GB" sz="4400" i="1" dirty="0"/>
              <a:t>The Herald</a:t>
            </a:r>
            <a:r>
              <a:rPr lang="en-GB" sz="4400" dirty="0"/>
              <a:t>, </a:t>
            </a:r>
            <a:r>
              <a:rPr lang="en-GB" sz="4400" i="1" dirty="0"/>
              <a:t>The Scotsman</a:t>
            </a:r>
            <a:r>
              <a:rPr lang="en-GB" sz="4400" dirty="0"/>
              <a:t>, </a:t>
            </a:r>
            <a:r>
              <a:rPr lang="en-GB" sz="4400" i="1" dirty="0"/>
              <a:t>The Telegraph</a:t>
            </a:r>
            <a:r>
              <a:rPr lang="en-GB" sz="4400" dirty="0"/>
              <a:t>, </a:t>
            </a:r>
            <a:r>
              <a:rPr lang="en-GB" sz="4400" i="1" dirty="0"/>
              <a:t>The Independent</a:t>
            </a:r>
            <a:r>
              <a:rPr lang="en-GB" sz="4400" dirty="0"/>
              <a:t>, </a:t>
            </a:r>
            <a:r>
              <a:rPr lang="en-GB" sz="4400" i="1" dirty="0"/>
              <a:t>The Guardian </a:t>
            </a:r>
            <a:r>
              <a:rPr lang="en-GB" sz="4400" dirty="0"/>
              <a:t>. . . and the Sundays</a:t>
            </a:r>
          </a:p>
          <a:p>
            <a:pPr>
              <a:buNone/>
            </a:pPr>
            <a:endParaRPr lang="en-GB" sz="4400" dirty="0"/>
          </a:p>
          <a:p>
            <a:pPr>
              <a:buNone/>
            </a:pPr>
            <a:r>
              <a:rPr lang="en-GB" sz="4400" dirty="0"/>
              <a:t>•	Course books such as</a:t>
            </a:r>
            <a:r>
              <a:rPr lang="en-GB" sz="4400" b="1" i="1" dirty="0"/>
              <a:t> How to Pass Higher English for </a:t>
            </a:r>
            <a:r>
              <a:rPr lang="en-GB" sz="4400" b="1" i="1" dirty="0" err="1"/>
              <a:t>CfE</a:t>
            </a:r>
            <a:r>
              <a:rPr lang="en-GB" sz="4400" dirty="0"/>
              <a:t> by Ann Bridges (Hodder Gibson) and </a:t>
            </a:r>
            <a:r>
              <a:rPr lang="en-GB" sz="4400" b="1" i="1" dirty="0" err="1"/>
              <a:t>CfE</a:t>
            </a:r>
            <a:r>
              <a:rPr lang="en-GB" sz="4400" b="1" i="1" dirty="0"/>
              <a:t> Higher English Success Guide</a:t>
            </a:r>
            <a:r>
              <a:rPr lang="en-GB" sz="4400" dirty="0"/>
              <a:t> by Iain Valentine (</a:t>
            </a:r>
            <a:r>
              <a:rPr lang="en-GB" sz="4400" dirty="0" err="1"/>
              <a:t>Leckie</a:t>
            </a:r>
            <a:r>
              <a:rPr lang="en-GB" sz="4400" dirty="0"/>
              <a:t> &amp; </a:t>
            </a:r>
            <a:r>
              <a:rPr lang="en-GB" sz="4400" dirty="0" err="1" smtClean="0"/>
              <a:t>Leckie</a:t>
            </a:r>
            <a:r>
              <a:rPr lang="en-GB" sz="4400" dirty="0" smtClean="0"/>
              <a:t>)</a:t>
            </a:r>
          </a:p>
          <a:p>
            <a:pPr>
              <a:buNone/>
            </a:pPr>
            <a:endParaRPr lang="en-GB" sz="4400" dirty="0" smtClean="0"/>
          </a:p>
          <a:p>
            <a:r>
              <a:rPr lang="en-GB" sz="4400" dirty="0" smtClean="0"/>
              <a:t>Course </a:t>
            </a:r>
            <a:r>
              <a:rPr lang="en-GB" sz="4400" dirty="0"/>
              <a:t>books such as</a:t>
            </a:r>
            <a:r>
              <a:rPr lang="en-GB" sz="4400" b="1" i="1" dirty="0"/>
              <a:t> How to Pass National 5 English</a:t>
            </a:r>
            <a:r>
              <a:rPr lang="en-GB" sz="4400" dirty="0"/>
              <a:t> by David Swinney (Hodder Gibson) and </a:t>
            </a:r>
            <a:r>
              <a:rPr lang="en-GB" sz="4400" b="1" i="1" dirty="0"/>
              <a:t>National 5 English Practice Papers</a:t>
            </a:r>
            <a:r>
              <a:rPr lang="en-GB" sz="4400" dirty="0"/>
              <a:t> by Craig Aitchison (</a:t>
            </a:r>
            <a:r>
              <a:rPr lang="en-GB" sz="4400" dirty="0" err="1"/>
              <a:t>Leckie</a:t>
            </a:r>
            <a:r>
              <a:rPr lang="en-GB" sz="4400" dirty="0"/>
              <a:t> &amp; </a:t>
            </a:r>
            <a:r>
              <a:rPr lang="en-GB" sz="4400" dirty="0" err="1"/>
              <a:t>Leckie</a:t>
            </a:r>
            <a:r>
              <a:rPr lang="en-GB" sz="4400" dirty="0"/>
              <a:t>).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GB" sz="4000" b="1" i="1" dirty="0" smtClean="0"/>
              <a:t>English Help Class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These </a:t>
            </a:r>
            <a:r>
              <a:rPr lang="en-GB" sz="4000" dirty="0" smtClean="0"/>
              <a:t>start </a:t>
            </a:r>
            <a:r>
              <a:rPr lang="en-GB" sz="4000" dirty="0" smtClean="0"/>
              <a:t>next </a:t>
            </a:r>
            <a:r>
              <a:rPr lang="en-GB" sz="4000" dirty="0" smtClean="0"/>
              <a:t>term - 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Mondays after school</a:t>
            </a:r>
            <a:endParaRPr lang="en-GB" sz="4000" dirty="0"/>
          </a:p>
        </p:txBody>
      </p:sp>
      <p:pic>
        <p:nvPicPr>
          <p:cNvPr id="4" name="Content Placeholder 3" descr="peanuts english hel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8640"/>
            <a:ext cx="5122855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English Higher: Dates for your diary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Unit Assessments:</a:t>
            </a:r>
            <a:r>
              <a:rPr lang="en-GB" dirty="0" smtClean="0"/>
              <a:t> throughout the year</a:t>
            </a:r>
          </a:p>
          <a:p>
            <a:pPr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Prelim</a:t>
            </a:r>
            <a:r>
              <a:rPr lang="en-GB" b="1" dirty="0"/>
              <a:t>:</a:t>
            </a:r>
            <a:r>
              <a:rPr lang="en-GB" dirty="0"/>
              <a:t> tbc. but within the prelim diet</a:t>
            </a:r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dirty="0" smtClean="0"/>
              <a:t>           (</a:t>
            </a:r>
            <a:r>
              <a:rPr lang="en-GB" dirty="0"/>
              <a:t>8</a:t>
            </a:r>
            <a:r>
              <a:rPr lang="en-GB" baseline="30000" dirty="0"/>
              <a:t>th </a:t>
            </a:r>
            <a:r>
              <a:rPr lang="en-GB" dirty="0"/>
              <a:t>- 19</a:t>
            </a:r>
            <a:r>
              <a:rPr lang="en-GB" baseline="30000" dirty="0"/>
              <a:t>th</a:t>
            </a:r>
            <a:r>
              <a:rPr lang="en-GB" dirty="0"/>
              <a:t> January 2018)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Final </a:t>
            </a:r>
            <a:r>
              <a:rPr lang="en-GB" b="1" dirty="0"/>
              <a:t>Exam:</a:t>
            </a:r>
            <a:r>
              <a:rPr lang="en-GB" dirty="0"/>
              <a:t> </a:t>
            </a:r>
            <a:r>
              <a:rPr lang="en-GB" dirty="0" smtClean="0"/>
              <a:t>Friday 11</a:t>
            </a:r>
            <a:r>
              <a:rPr lang="en-GB" baseline="30000" dirty="0" smtClean="0"/>
              <a:t>th</a:t>
            </a:r>
            <a:r>
              <a:rPr lang="en-GB" dirty="0" smtClean="0"/>
              <a:t> 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English N5: Dates for your diary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Prelim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smtClean="0"/>
              <a:t>tbc. but within the prelim diet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(8</a:t>
            </a:r>
            <a:r>
              <a:rPr lang="en-GB" baseline="30000" dirty="0" smtClean="0"/>
              <a:t>th </a:t>
            </a:r>
            <a:r>
              <a:rPr lang="en-GB" dirty="0" smtClean="0"/>
              <a:t>- 19</a:t>
            </a:r>
            <a:r>
              <a:rPr lang="en-GB" baseline="30000" dirty="0" smtClean="0"/>
              <a:t>th</a:t>
            </a:r>
            <a:r>
              <a:rPr lang="en-GB" dirty="0" smtClean="0"/>
              <a:t> January 2018)</a:t>
            </a:r>
          </a:p>
          <a:p>
            <a:endParaRPr lang="en-GB" dirty="0"/>
          </a:p>
          <a:p>
            <a:r>
              <a:rPr lang="en-GB" b="1" dirty="0"/>
              <a:t>Final Exam:</a:t>
            </a:r>
            <a:r>
              <a:rPr lang="en-GB" dirty="0"/>
              <a:t> </a:t>
            </a:r>
            <a:r>
              <a:rPr lang="en-GB" dirty="0" smtClean="0"/>
              <a:t>Monday 14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May </a:t>
            </a:r>
            <a:r>
              <a:rPr lang="en-GB" dirty="0" smtClean="0"/>
              <a:t>2018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sz="5400" dirty="0" smtClean="0"/>
              <a:t>Course Structure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60932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6700" dirty="0" smtClean="0"/>
              <a:t>There </a:t>
            </a:r>
            <a:r>
              <a:rPr lang="en-GB" sz="6700" dirty="0"/>
              <a:t>are </a:t>
            </a:r>
            <a:r>
              <a:rPr lang="en-GB" sz="6700" b="1" dirty="0"/>
              <a:t>two</a:t>
            </a:r>
            <a:r>
              <a:rPr lang="en-GB" sz="6700" dirty="0"/>
              <a:t> units</a:t>
            </a:r>
            <a:r>
              <a:rPr lang="en-GB" sz="6700" dirty="0" smtClean="0"/>
              <a:t>:</a:t>
            </a:r>
          </a:p>
          <a:p>
            <a:pPr marL="0" indent="0">
              <a:buNone/>
            </a:pPr>
            <a:endParaRPr lang="en-GB" sz="6700" dirty="0" smtClean="0"/>
          </a:p>
          <a:p>
            <a:r>
              <a:rPr lang="en-GB" sz="7000" b="1" dirty="0" smtClean="0"/>
              <a:t>Analysis &amp; Evaluation </a:t>
            </a:r>
            <a:r>
              <a:rPr lang="en-GB" sz="7000" dirty="0"/>
              <a:t>– </a:t>
            </a:r>
            <a:endParaRPr lang="en-GB" sz="7000" dirty="0" smtClean="0"/>
          </a:p>
          <a:p>
            <a:pPr marL="0" indent="0">
              <a:buNone/>
            </a:pPr>
            <a:r>
              <a:rPr lang="en-GB" sz="7000" dirty="0" smtClean="0"/>
              <a:t>Skills </a:t>
            </a:r>
            <a:r>
              <a:rPr lang="en-GB" sz="7000" dirty="0"/>
              <a:t>assessed: Reading and </a:t>
            </a:r>
            <a:r>
              <a:rPr lang="en-GB" sz="7000" dirty="0" smtClean="0"/>
              <a:t>Listening</a:t>
            </a:r>
          </a:p>
          <a:p>
            <a:pPr marL="0" indent="0">
              <a:buNone/>
            </a:pPr>
            <a:r>
              <a:rPr lang="en-GB" sz="7000" dirty="0" smtClean="0"/>
              <a:t>	</a:t>
            </a:r>
            <a:endParaRPr lang="en-GB" sz="7000" dirty="0"/>
          </a:p>
          <a:p>
            <a:r>
              <a:rPr lang="en-GB" sz="7000" b="1" dirty="0" smtClean="0"/>
              <a:t>Creation &amp; Production</a:t>
            </a:r>
            <a:r>
              <a:rPr lang="en-GB" sz="7000" dirty="0" smtClean="0"/>
              <a:t>– </a:t>
            </a:r>
          </a:p>
          <a:p>
            <a:pPr marL="0" indent="0">
              <a:buNone/>
            </a:pPr>
            <a:r>
              <a:rPr lang="en-GB" sz="7000" dirty="0" smtClean="0"/>
              <a:t>Skills </a:t>
            </a:r>
            <a:r>
              <a:rPr lang="en-GB" sz="7000" dirty="0"/>
              <a:t>assessed: Writing and </a:t>
            </a:r>
            <a:r>
              <a:rPr lang="en-GB" sz="7000" dirty="0" smtClean="0"/>
              <a:t>Talking</a:t>
            </a:r>
          </a:p>
          <a:p>
            <a:pPr marL="0" indent="0">
              <a:buNone/>
            </a:pPr>
            <a:endParaRPr lang="en-GB" sz="7000" dirty="0" smtClean="0"/>
          </a:p>
          <a:p>
            <a:pPr marL="0" indent="0">
              <a:buNone/>
            </a:pPr>
            <a:r>
              <a:rPr lang="en-GB" sz="6700" dirty="0" smtClean="0"/>
              <a:t>Pupils will need to pass </a:t>
            </a:r>
            <a:r>
              <a:rPr lang="en-GB" sz="6700" b="1" dirty="0" smtClean="0"/>
              <a:t>four unit </a:t>
            </a:r>
            <a:r>
              <a:rPr lang="en-GB" sz="6700" b="1" dirty="0"/>
              <a:t>assessments </a:t>
            </a:r>
            <a:r>
              <a:rPr lang="en-GB" sz="6700" dirty="0" smtClean="0"/>
              <a:t>in </a:t>
            </a:r>
            <a:r>
              <a:rPr lang="en-GB" sz="6700" dirty="0"/>
              <a:t>class</a:t>
            </a:r>
            <a:r>
              <a:rPr lang="en-GB" sz="6700" dirty="0" smtClean="0"/>
              <a:t>. </a:t>
            </a:r>
          </a:p>
          <a:p>
            <a:pPr marL="0" indent="0">
              <a:buNone/>
            </a:pPr>
            <a:r>
              <a:rPr lang="en-GB" sz="6700" dirty="0" smtClean="0"/>
              <a:t>(Reading x1, Listening x1, Writing x1 and Talking x1)</a:t>
            </a:r>
            <a:endParaRPr lang="en-GB" sz="6700" dirty="0"/>
          </a:p>
          <a:p>
            <a:pPr marL="0" indent="0">
              <a:buNone/>
            </a:pPr>
            <a:endParaRPr lang="en-GB" sz="6700" dirty="0"/>
          </a:p>
          <a:p>
            <a:pPr marL="0" indent="0">
              <a:buNone/>
            </a:pPr>
            <a:r>
              <a:rPr lang="en-GB" sz="6700" dirty="0"/>
              <a:t>These are marked by the class teacher. </a:t>
            </a:r>
          </a:p>
          <a:p>
            <a:pPr marL="0" indent="0">
              <a:buNone/>
            </a:pPr>
            <a:endParaRPr lang="en-GB" sz="6700" dirty="0"/>
          </a:p>
          <a:p>
            <a:pPr marL="0" indent="0">
              <a:buNone/>
            </a:pPr>
            <a:r>
              <a:rPr lang="en-GB" sz="6700" dirty="0"/>
              <a:t>Cross-marked by another teacher in the English Department</a:t>
            </a:r>
            <a:endParaRPr lang="en-GB" sz="6700" dirty="0" smtClean="0"/>
          </a:p>
          <a:p>
            <a:endParaRPr lang="en-GB" sz="6700" dirty="0"/>
          </a:p>
          <a:p>
            <a:endParaRPr lang="en-GB" sz="3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603" y="1417028"/>
            <a:ext cx="1886877" cy="1125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25" y="1417028"/>
            <a:ext cx="1599603" cy="1049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74677"/>
            <a:ext cx="902525" cy="9003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233" y="2943254"/>
            <a:ext cx="856353" cy="1027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Analysis &amp; </a:t>
            </a:r>
            <a:r>
              <a:rPr lang="en-GB" b="1" dirty="0" smtClean="0"/>
              <a:t>Evaluation Assessments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r>
              <a:rPr lang="en-GB" dirty="0"/>
              <a:t>: a reading assessment, with questions on a text which might be a newspaper article or a literary text.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Listening</a:t>
            </a:r>
            <a:r>
              <a:rPr lang="en-GB" dirty="0"/>
              <a:t>: pupils will listen to an audio or video clip and answer questions on what they have heard.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6912"/>
            <a:ext cx="2014714" cy="1201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99" y="5445224"/>
            <a:ext cx="1975829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Creation &amp; </a:t>
            </a:r>
            <a:r>
              <a:rPr lang="en-GB" b="1" dirty="0" smtClean="0"/>
              <a:t>Production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Writing: pupils produce an extended piece of writing. It could be imaginative writing (such as a short story), personal reflective writing, or a persuasive/argumentative essay.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Talking</a:t>
            </a:r>
            <a:r>
              <a:rPr lang="en-GB" dirty="0"/>
              <a:t>: skills in talking may be assessed by solo talk, group talk or class debate, as selected by the class teacher.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835201"/>
            <a:ext cx="1123219" cy="1120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332314"/>
            <a:ext cx="1018811" cy="122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What if my son/daughter fails a Unit Assessment?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Generally only </a:t>
            </a:r>
            <a:r>
              <a:rPr lang="en-GB" b="1" dirty="0"/>
              <a:t>one </a:t>
            </a:r>
            <a:r>
              <a:rPr lang="en-GB" dirty="0"/>
              <a:t>resit is allowed, unless there are special circumstances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b="1" i="1" dirty="0">
                <a:latin typeface="+mj-lt"/>
              </a:rPr>
              <a:t>What if my son/daughter fails the resit </a:t>
            </a:r>
            <a:r>
              <a:rPr lang="en-GB" sz="4000" b="1" i="1" dirty="0" smtClean="0">
                <a:latin typeface="+mj-lt"/>
              </a:rPr>
              <a:t>too?</a:t>
            </a:r>
          </a:p>
          <a:p>
            <a:pPr marL="0" indent="0">
              <a:buNone/>
            </a:pPr>
            <a:endParaRPr lang="en-GB" sz="4000" b="1" i="1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/>
              <a:t>Then </a:t>
            </a:r>
            <a:r>
              <a:rPr lang="en-GB" dirty="0"/>
              <a:t>a course award cannot be </a:t>
            </a:r>
            <a:r>
              <a:rPr lang="en-GB" dirty="0" smtClean="0"/>
              <a:t>obtained.</a:t>
            </a:r>
            <a:endParaRPr lang="en-GB" sz="4000" dirty="0">
              <a:latin typeface="+mj-lt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5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 WRITING 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</a:t>
            </a:r>
            <a:r>
              <a:rPr lang="en-GB" dirty="0" smtClean="0"/>
              <a:t>tudents </a:t>
            </a:r>
            <a:r>
              <a:rPr lang="en-GB" dirty="0"/>
              <a:t>will produce substantial pieces of writing in several genres. In March, students will select their best imaginative or reflective piece, and their best persuasive or argumentative piece.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These </a:t>
            </a:r>
            <a:r>
              <a:rPr lang="en-GB" dirty="0"/>
              <a:t>will be reviewed and redrafted, and then sent to the SQA for marking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portfolio piece must be at least 650 words and not more than 1300 words long</a:t>
            </a:r>
            <a:r>
              <a:rPr lang="en-GB" dirty="0" smtClean="0"/>
              <a:t>. Emphasis on quality.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097" y="0"/>
            <a:ext cx="1400903" cy="136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0"/>
            <a:ext cx="1812429" cy="19349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lang="en-GB" b="1" dirty="0" smtClean="0"/>
              <a:t>THE  </a:t>
            </a:r>
            <a:r>
              <a:rPr lang="en-GB" b="1" dirty="0"/>
              <a:t>FINAL 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r>
              <a:rPr lang="en-GB" sz="4500" b="1" dirty="0"/>
              <a:t>Paper 1 – RUAE </a:t>
            </a:r>
            <a:r>
              <a:rPr lang="en-GB" sz="4500" dirty="0"/>
              <a:t> (1 hour</a:t>
            </a:r>
            <a:r>
              <a:rPr lang="en-GB" sz="4500" dirty="0" smtClean="0"/>
              <a:t>)</a:t>
            </a:r>
          </a:p>
          <a:p>
            <a:pPr marL="0" indent="0">
              <a:buNone/>
            </a:pPr>
            <a:r>
              <a:rPr lang="en-GB" sz="4400" dirty="0" smtClean="0"/>
              <a:t>(Reading </a:t>
            </a:r>
            <a:r>
              <a:rPr lang="en-GB" sz="4400" dirty="0"/>
              <a:t>for Understanding, Analysis and </a:t>
            </a:r>
            <a:r>
              <a:rPr lang="en-GB" sz="4400" dirty="0" smtClean="0"/>
              <a:t>Evaluation, formerly known as </a:t>
            </a:r>
            <a:r>
              <a:rPr lang="en-GB" sz="4400" dirty="0"/>
              <a:t>Close Reading).</a:t>
            </a:r>
            <a:endParaRPr lang="en-GB" sz="44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100" dirty="0"/>
              <a:t>T</a:t>
            </a:r>
            <a:r>
              <a:rPr lang="en-GB" sz="5100" dirty="0" smtClean="0"/>
              <a:t>wo </a:t>
            </a:r>
            <a:r>
              <a:rPr lang="en-GB" sz="5100" dirty="0"/>
              <a:t>non-fiction passages with questions on the first passage, then a question asking candidates to compare the two passages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endParaRPr lang="en-GB" sz="4000" dirty="0"/>
          </a:p>
          <a:p>
            <a:endParaRPr lang="en-GB" sz="4500" b="1" dirty="0" smtClean="0"/>
          </a:p>
          <a:p>
            <a:r>
              <a:rPr lang="en-GB" sz="4500" b="1" dirty="0" smtClean="0"/>
              <a:t>Paper </a:t>
            </a:r>
            <a:r>
              <a:rPr lang="en-GB" sz="4500" b="1" dirty="0"/>
              <a:t>2 - Critical Reading</a:t>
            </a:r>
            <a:r>
              <a:rPr lang="en-GB" sz="4500" dirty="0"/>
              <a:t> (1 hour 30 minutes</a:t>
            </a:r>
            <a:r>
              <a:rPr lang="en-GB" sz="4500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100" dirty="0" smtClean="0"/>
              <a:t>Part </a:t>
            </a:r>
            <a:r>
              <a:rPr lang="en-GB" sz="5100" dirty="0"/>
              <a:t>1: textual analysis of an extract from a Scottish text already studied in class, from a list of set texts.</a:t>
            </a:r>
          </a:p>
          <a:p>
            <a:pPr marL="0" indent="0">
              <a:buNone/>
            </a:pPr>
            <a:endParaRPr lang="en-GB" sz="5100" dirty="0"/>
          </a:p>
          <a:p>
            <a:pPr marL="0" indent="0">
              <a:buNone/>
            </a:pPr>
            <a:r>
              <a:rPr lang="en-GB" sz="5100" dirty="0" smtClean="0"/>
              <a:t>Part </a:t>
            </a:r>
            <a:r>
              <a:rPr lang="en-GB" sz="5100" dirty="0"/>
              <a:t>2: a critical essay on a text which must not be the same genre as the text used in part 1.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2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A, B, </a:t>
            </a:r>
            <a:r>
              <a:rPr lang="en-GB" b="1" dirty="0" smtClean="0"/>
              <a:t>C... </a:t>
            </a:r>
            <a:r>
              <a:rPr lang="en-GB" b="1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grade your child receives in their course depends on both the Exam and the Writing Portfolio.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RUAE paper</a:t>
            </a:r>
            <a:r>
              <a:rPr lang="en-GB" dirty="0"/>
              <a:t> counts for </a:t>
            </a:r>
            <a:r>
              <a:rPr lang="en-GB" b="1" dirty="0"/>
              <a:t>30 </a:t>
            </a:r>
            <a:r>
              <a:rPr lang="en-GB" dirty="0"/>
              <a:t>marks</a:t>
            </a:r>
            <a:r>
              <a:rPr lang="en-GB" dirty="0" smtClean="0"/>
              <a:t>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/>
              <a:t>Critical Reading </a:t>
            </a:r>
            <a:r>
              <a:rPr lang="en-GB" dirty="0"/>
              <a:t>paper counts for </a:t>
            </a:r>
            <a:r>
              <a:rPr lang="en-GB" b="1" dirty="0"/>
              <a:t>40 </a:t>
            </a:r>
            <a:r>
              <a:rPr lang="en-GB" dirty="0"/>
              <a:t>marks</a:t>
            </a:r>
            <a:r>
              <a:rPr lang="en-GB" b="1" dirty="0"/>
              <a:t>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(</a:t>
            </a:r>
            <a:r>
              <a:rPr lang="en-GB" dirty="0"/>
              <a:t>20 marks each for the textual analysis and the 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     essay</a:t>
            </a:r>
            <a:r>
              <a:rPr lang="en-GB" dirty="0"/>
              <a:t>.)</a:t>
            </a:r>
          </a:p>
          <a:p>
            <a:r>
              <a:rPr lang="en-GB" dirty="0"/>
              <a:t>The </a:t>
            </a:r>
            <a:r>
              <a:rPr lang="en-GB" b="1" dirty="0"/>
              <a:t>Writing Portfolio</a:t>
            </a:r>
            <a:r>
              <a:rPr lang="en-GB" dirty="0"/>
              <a:t> counts for </a:t>
            </a:r>
            <a:r>
              <a:rPr lang="en-GB" b="1" dirty="0"/>
              <a:t>30 </a:t>
            </a:r>
            <a:r>
              <a:rPr lang="en-GB" dirty="0"/>
              <a:t>marks.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48506"/>
            <a:ext cx="1904046" cy="126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953</Words>
  <Application>Microsoft Office PowerPoint</Application>
  <PresentationFormat>On-screen Show 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St. Joseph’s College  Faculty of English &amp; Communication</vt:lpstr>
      <vt:lpstr>New Higher English 2017-18</vt:lpstr>
      <vt:lpstr>Course Structure</vt:lpstr>
      <vt:lpstr>Analysis &amp; Evaluation Assessments </vt:lpstr>
      <vt:lpstr>Creation &amp; Production Assessments</vt:lpstr>
      <vt:lpstr>What if my son/daughter fails a Unit Assessment? </vt:lpstr>
      <vt:lpstr>THE  WRITING PORTFOLIO</vt:lpstr>
      <vt:lpstr>THE  FINAL  EXAMINATION</vt:lpstr>
      <vt:lpstr>A, B, C... ?</vt:lpstr>
      <vt:lpstr>English Higher Results - 2017</vt:lpstr>
      <vt:lpstr>National 5 English</vt:lpstr>
      <vt:lpstr>N5 Course Assessment</vt:lpstr>
      <vt:lpstr>The National 5 Exam</vt:lpstr>
      <vt:lpstr>N5 Portfolio of Writing</vt:lpstr>
      <vt:lpstr>English National 5 Results - 2017</vt:lpstr>
      <vt:lpstr> </vt:lpstr>
      <vt:lpstr>How can I help with reading and writing skills?</vt:lpstr>
      <vt:lpstr>How can I help with the study of literature?</vt:lpstr>
      <vt:lpstr>How much homework  will there be?</vt:lpstr>
      <vt:lpstr>Higher / National 5 Resources</vt:lpstr>
      <vt:lpstr>English Help Class These start next term -   Mondays after school</vt:lpstr>
      <vt:lpstr>English Higher: Dates for your diary</vt:lpstr>
      <vt:lpstr>English N5: Dates for your diary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Joseph’s College S5 English Courses</dc:title>
  <dc:creator>Ian</dc:creator>
  <cp:lastModifiedBy>Tim Propp</cp:lastModifiedBy>
  <cp:revision>65</cp:revision>
  <dcterms:created xsi:type="dcterms:W3CDTF">2014-09-10T19:09:32Z</dcterms:created>
  <dcterms:modified xsi:type="dcterms:W3CDTF">2017-09-24T14:28:59Z</dcterms:modified>
</cp:coreProperties>
</file>