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0" r:id="rId4"/>
    <p:sldId id="261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7D940-0E00-4673-910B-A82E3461B4FC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5F292-1D06-49C4-A099-682DEEF32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5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8A82-3DF5-CED3-0E69-7FEB426AA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3AE6F-4DA7-595C-D8FF-424462F33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87664-147F-55B5-14BD-C4271D79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37E5-5E28-7FF6-6C43-ADFAECB3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6B86-A6B8-8B80-5B98-B3662A06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4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A8FC-BABC-A49B-84CE-436C512A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EA5CC-E589-D564-0C7E-E653BD6F4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A671F-FF5C-FF75-05A1-3E5873F8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CB7D9-A147-FBDD-E9BC-43EB59ED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98FC7-CBEF-7E11-CE19-7A65B68C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4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BFD4C-4FE2-3B65-A344-4BF5524C9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BDFF3-39E0-CB72-895C-C910BD800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E469F-2E4E-94D7-2A06-F72EB09E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1DB36-ECB0-9E49-82FC-F4D20696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4E227-E942-1606-10CE-59B51A79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6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BB01-EE62-0833-BF80-173BF4BE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4CA3-61DB-A3A1-E62C-6EC78763E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B62C-1E93-FE7C-C200-DA7FA46E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CF29F-F787-CF5B-690A-611DAA124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5F3D5-CE35-AEB5-98C7-102C0C5E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A0A3-923D-A6BE-36ED-130E4650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6B232-76FF-3085-581D-1FCEE495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B78B-B4C7-5636-21D2-6CB469C8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75F7-F4A8-4D43-30E4-015B8845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7B0E8-0F89-2D43-DA16-4D402699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E3B1-C283-EF90-A423-98087CF4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F2399-4957-2A26-3593-C1151ACB2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A47AE-EEFD-E905-5CFF-8E46AA712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D049F-1350-65EB-2F53-AB793413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22975-89D5-707C-CE49-9A60FAE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75459-3933-D782-8E97-74314FBA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8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B2FE-C23E-25C3-7AC2-A2817484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D604-A8C4-D1B6-B788-636711D9D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7DBF6-4CE0-0203-D43D-FB766EFD4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B8134-CF47-AB45-BBD3-1DB465E44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FE34F-8D33-51DA-85AF-65B90D2AF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545C3-5CAB-5D58-3CA9-8B73173B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D9FC0-9BE3-27CD-A822-128ADB9C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C2140-5390-4506-A71A-5C5B50E1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36D8F-2370-7855-6DFE-60C6511B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11C2B-F36D-139D-1345-E17D2AC5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D1CC-22DB-2FF1-4975-4A136BD1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AD7C8-B094-5B46-949D-6FE58F48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6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D1016-3DD8-E365-C573-5E1E87F6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E9C31-8963-5BCD-247B-B910A5AB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5DE36-765C-7BC6-7A5F-5058A43A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2F86-D9F9-FF11-4FC7-5973938C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FFD5-7FEF-71E9-AD78-CDE30B160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8B9BE-8433-1034-D283-4CF7A888A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ED96E-957C-63FD-2EEC-4E279AA7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D627C-A732-4919-D95C-7874CBFD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8B80C-A039-C2D3-AC12-F4530805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6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5AE2-3B31-B1D4-E412-94897FCA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4C20E-DCD7-735C-35D1-2BB8CC014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9E984-4A08-16A5-19AD-FC18C4747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08057-69C3-31B1-D0CF-6D28B5A2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877F6-D215-3FE0-B010-A4C44872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C1810-2B2C-EA24-AC71-A56B6E5C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0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3AA43-3310-F540-2C3A-94C5128C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4B377-6C00-EC2E-A8EF-7AEDCA71C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2E0B4-31E8-52EE-2004-4BAD770B2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795B4-15D4-4AFE-946C-81530290904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CFA46-B037-7ED6-2904-122980333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570BE-2851-B993-358B-B7705987A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66032E-1CAC-42B1-A30F-32830272132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D816D-C3D0-2F96-7D2F-5C644D67356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28437" y="190500"/>
            <a:ext cx="11604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A80000">
                    <a:alpha val="50000"/>
                  </a:srgbClr>
                </a:solidFill>
                <a:latin typeface="Aptos" panose="020B0004020202020204" pitchFamily="34" charset="0"/>
              </a:rPr>
              <a:t>OFFICIAL-SENSITIVE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FF281-295E-846F-9914-216E1F277CD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8437" y="6515100"/>
            <a:ext cx="11604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A80000">
                    <a:alpha val="50000"/>
                  </a:srgbClr>
                </a:solidFill>
                <a:latin typeface="Aptos" panose="020B0004020202020204" pitchFamily="34" charset="0"/>
              </a:rPr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271996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BE344-35C2-AF3C-9F99-2741A9F3A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4586" y="1644375"/>
            <a:ext cx="5276943" cy="178462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000" dirty="0">
                <a:solidFill>
                  <a:schemeClr val="tx2"/>
                </a:solidFill>
              </a:rPr>
              <a:t>2026-27 </a:t>
            </a:r>
            <a:br>
              <a:rPr lang="en-GB" sz="4000" dirty="0">
                <a:solidFill>
                  <a:schemeClr val="tx2"/>
                </a:solidFill>
              </a:rPr>
            </a:br>
            <a:br>
              <a:rPr lang="en-GB" sz="4000" dirty="0">
                <a:solidFill>
                  <a:schemeClr val="tx2"/>
                </a:solidFill>
              </a:rPr>
            </a:br>
            <a:r>
              <a:rPr lang="en-GB" sz="4000" dirty="0">
                <a:solidFill>
                  <a:schemeClr val="tx2"/>
                </a:solidFill>
              </a:rPr>
              <a:t>What will your senior phase curriculum look like?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61D9C-C4EE-A70B-BDE7-6F6A04C26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966" y="4040777"/>
            <a:ext cx="3515960" cy="1592263"/>
          </a:xfrm>
        </p:spPr>
        <p:txBody>
          <a:bodyPr anchor="b">
            <a:noAutofit/>
          </a:bodyPr>
          <a:lstStyle/>
          <a:p>
            <a:pPr algn="l"/>
            <a:r>
              <a:rPr lang="en-GB" b="1" dirty="0">
                <a:solidFill>
                  <a:schemeClr val="tx2"/>
                </a:solidFill>
              </a:rPr>
              <a:t>School offer?</a:t>
            </a:r>
          </a:p>
          <a:p>
            <a:pPr algn="l"/>
            <a:r>
              <a:rPr lang="en-GB" b="1" dirty="0">
                <a:solidFill>
                  <a:schemeClr val="tx2"/>
                </a:solidFill>
              </a:rPr>
              <a:t>Consortia offer?</a:t>
            </a:r>
          </a:p>
          <a:p>
            <a:pPr algn="l"/>
            <a:r>
              <a:rPr lang="en-GB" b="1" dirty="0">
                <a:solidFill>
                  <a:schemeClr val="tx2"/>
                </a:solidFill>
              </a:rPr>
              <a:t>Partner offers? 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F0CD9C04-E8C2-B953-3B38-8D2141EA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704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7EFC-1D48-74DD-2F22-4E320466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– virtual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E68B-43B6-29AF-835E-EE482244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DG Schools Connect</a:t>
            </a:r>
          </a:p>
          <a:p>
            <a:r>
              <a:rPr lang="en-GB" dirty="0"/>
              <a:t>@SW Connects (10 subjects)</a:t>
            </a:r>
          </a:p>
          <a:p>
            <a:r>
              <a:rPr lang="en-GB" dirty="0"/>
              <a:t>Edinburgh College (ML offer)</a:t>
            </a:r>
          </a:p>
          <a:p>
            <a:r>
              <a:rPr lang="en-GB" dirty="0"/>
              <a:t>Dumfries and Galloway College </a:t>
            </a:r>
          </a:p>
          <a:p>
            <a:r>
              <a:rPr lang="en-GB" dirty="0"/>
              <a:t>Foundation Apprenticeship D&amp;G </a:t>
            </a:r>
          </a:p>
          <a:p>
            <a:r>
              <a:rPr lang="en-GB" dirty="0"/>
              <a:t>I-</a:t>
            </a:r>
            <a:r>
              <a:rPr lang="en-GB" dirty="0" err="1"/>
              <a:t>sgoil</a:t>
            </a:r>
            <a:r>
              <a:rPr lang="en-GB" dirty="0"/>
              <a:t> – interrupted learners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49854-E80C-E83C-473F-6CC29AD69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4367130"/>
            <a:ext cx="2438400" cy="1701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F481D-CC94-3A70-EC89-19F1AECE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377" y="2299550"/>
            <a:ext cx="2099320" cy="10097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D5474-8A46-6ABF-8CB9-725A1A61C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49" y="634963"/>
            <a:ext cx="2070269" cy="1055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07D47-98DA-05E1-8F96-70AF68A87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985" y="5125811"/>
            <a:ext cx="332870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and purple text&#10;&#10;Description automatically generated">
            <a:extLst>
              <a:ext uri="{FF2B5EF4-FFF2-40B4-BE49-F238E27FC236}">
                <a16:creationId xmlns:a16="http://schemas.microsoft.com/office/drawing/2014/main" id="{4615688D-97A1-90C9-DD65-5D55D33E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2285541"/>
            <a:ext cx="5108644" cy="2873612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B0406-8377-7F35-4E93-9889A476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251" y="1012372"/>
            <a:ext cx="5554684" cy="5061857"/>
          </a:xfrm>
        </p:spPr>
        <p:txBody>
          <a:bodyPr>
            <a:normAutofit/>
          </a:bodyPr>
          <a:lstStyle/>
          <a:p>
            <a:endParaRPr lang="en-GB" sz="1300" dirty="0"/>
          </a:p>
          <a:p>
            <a:r>
              <a:rPr lang="en-GB" sz="2000" dirty="0"/>
              <a:t>Aim is to </a:t>
            </a:r>
            <a:r>
              <a:rPr lang="en-GB" sz="2000" b="1" dirty="0"/>
              <a:t>offer</a:t>
            </a:r>
            <a:r>
              <a:rPr lang="en-GB" sz="2000" dirty="0"/>
              <a:t> 1 “online class” from each school – in column of your choice</a:t>
            </a:r>
          </a:p>
          <a:p>
            <a:r>
              <a:rPr lang="en-GB" sz="2000" dirty="0">
                <a:highlight>
                  <a:srgbClr val="FFFF00"/>
                </a:highlight>
              </a:rPr>
              <a:t>Willing, experienced teachers with strong attainment track record/ confident in digital pedagogy</a:t>
            </a:r>
          </a:p>
          <a:p>
            <a:r>
              <a:rPr lang="en-GB" sz="2000" dirty="0"/>
              <a:t>Full training and ongoing support built in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u="sng" dirty="0"/>
              <a:t>Offers could include</a:t>
            </a:r>
          </a:p>
          <a:p>
            <a:pPr marL="514350" indent="-514350">
              <a:buAutoNum type="alphaLcParenR"/>
            </a:pPr>
            <a:r>
              <a:rPr lang="en-GB" sz="2000" dirty="0"/>
              <a:t>National Qualification </a:t>
            </a:r>
          </a:p>
          <a:p>
            <a:pPr marL="514350" indent="-514350">
              <a:buAutoNum type="alphaLcParenR"/>
            </a:pPr>
            <a:r>
              <a:rPr lang="en-GB" sz="2000" dirty="0"/>
              <a:t>NPA / contribution to FA</a:t>
            </a:r>
          </a:p>
          <a:p>
            <a:pPr marL="514350" indent="-514350">
              <a:buAutoNum type="alphaLcParenR"/>
            </a:pPr>
            <a:r>
              <a:rPr lang="en-GB" sz="2000" dirty="0"/>
              <a:t>Input to an interrupted learners offering</a:t>
            </a:r>
          </a:p>
          <a:p>
            <a:pPr marL="514350" indent="-514350">
              <a:buAutoNum type="alphaLcParenR"/>
            </a:pPr>
            <a:r>
              <a:rPr lang="en-GB" sz="2000" dirty="0"/>
              <a:t>Shared delivery e.g. paper 1 and paper 2 delivered by 2 schools</a:t>
            </a:r>
          </a:p>
          <a:p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12825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E7FF99-E5F2-FD4B-AC0D-E16F36CF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2"/>
                </a:solidFill>
              </a:rPr>
              <a:t>Current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CA540-ED2F-8B0E-A3EF-B2EBB1325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</a:rPr>
              <a:t>Year 1 </a:t>
            </a:r>
          </a:p>
          <a:p>
            <a:r>
              <a:rPr lang="en-GB" sz="1800" b="1" dirty="0">
                <a:solidFill>
                  <a:schemeClr val="tx2"/>
                </a:solidFill>
              </a:rPr>
              <a:t>12 offers from schools</a:t>
            </a:r>
          </a:p>
          <a:p>
            <a:r>
              <a:rPr lang="en-GB" sz="1800" b="1" dirty="0">
                <a:solidFill>
                  <a:schemeClr val="tx2"/>
                </a:solidFill>
              </a:rPr>
              <a:t>Many did not run or attract sufficient interest</a:t>
            </a:r>
          </a:p>
          <a:p>
            <a:endParaRPr lang="en-GB" sz="1800" b="1" dirty="0">
              <a:solidFill>
                <a:schemeClr val="tx2"/>
              </a:solidFill>
            </a:endParaRPr>
          </a:p>
          <a:p>
            <a:r>
              <a:rPr lang="en-GB" sz="1800" b="1" dirty="0">
                <a:solidFill>
                  <a:schemeClr val="tx2"/>
                </a:solidFill>
              </a:rPr>
              <a:t>Currently running:</a:t>
            </a:r>
          </a:p>
          <a:p>
            <a:r>
              <a:rPr lang="en-GB" sz="1800" b="1" dirty="0">
                <a:solidFill>
                  <a:schemeClr val="tx2"/>
                </a:solidFill>
              </a:rPr>
              <a:t>AH Maths</a:t>
            </a:r>
          </a:p>
          <a:p>
            <a:r>
              <a:rPr lang="en-GB" sz="1800" b="1" dirty="0">
                <a:solidFill>
                  <a:schemeClr val="tx2"/>
                </a:solidFill>
              </a:rPr>
              <a:t>AH Computing Science</a:t>
            </a:r>
          </a:p>
          <a:p>
            <a:r>
              <a:rPr lang="en-GB" sz="1800" b="1" dirty="0">
                <a:solidFill>
                  <a:schemeClr val="tx2"/>
                </a:solidFill>
              </a:rPr>
              <a:t>H Accounting </a:t>
            </a:r>
          </a:p>
          <a:p>
            <a:r>
              <a:rPr lang="en-GB" sz="1800" b="1" dirty="0">
                <a:solidFill>
                  <a:schemeClr val="tx2"/>
                </a:solidFill>
              </a:rPr>
              <a:t>FA Business Skills</a:t>
            </a:r>
          </a:p>
          <a:p>
            <a:r>
              <a:rPr lang="en-GB" sz="1800" b="1" dirty="0">
                <a:solidFill>
                  <a:schemeClr val="tx2"/>
                </a:solidFill>
              </a:rPr>
              <a:t>FA Creative and Digital Media</a:t>
            </a:r>
          </a:p>
          <a:p>
            <a:r>
              <a:rPr lang="en-GB" sz="1800" b="1" dirty="0">
                <a:solidFill>
                  <a:schemeClr val="tx2"/>
                </a:solidFill>
              </a:rPr>
              <a:t>NPA PC passport</a:t>
            </a:r>
          </a:p>
          <a:p>
            <a:r>
              <a:rPr lang="en-GB" sz="1800" b="1" dirty="0">
                <a:solidFill>
                  <a:schemeClr val="tx2"/>
                </a:solidFill>
              </a:rPr>
              <a:t>Music leaders awards</a:t>
            </a:r>
          </a:p>
          <a:p>
            <a:pPr marL="0" indent="0">
              <a:buNone/>
            </a:pPr>
            <a:endParaRPr lang="en-GB" sz="18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A green and purple text">
            <a:extLst>
              <a:ext uri="{FF2B5EF4-FFF2-40B4-BE49-F238E27FC236}">
                <a16:creationId xmlns:a16="http://schemas.microsoft.com/office/drawing/2014/main" id="{01AAAB2E-36E3-6BB4-FF7F-65D268DAB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" y="1420837"/>
            <a:ext cx="5108644" cy="28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8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E7F19E-6176-DA2E-2F0D-CE8933BE0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074" y="1396686"/>
            <a:ext cx="3853772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we need from </a:t>
            </a:r>
            <a:r>
              <a:rPr lang="en-US" sz="4400" dirty="0">
                <a:solidFill>
                  <a:srgbClr val="FFFFFF"/>
                </a:solidFill>
              </a:rPr>
              <a:t>schools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(by end of first week back)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CB41DE-3734-F665-8F67-1A6432333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/>
              <a:t>Engagement / discussion in your school as curriculum offers are being shaped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/>
              <a:t>What you need or would like to be offered through DG Schools connect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/>
              <a:t>What you can offer through DG Schools Connect</a:t>
            </a:r>
          </a:p>
        </p:txBody>
      </p:sp>
    </p:spTree>
    <p:extLst>
      <p:ext uri="{BB962C8B-B14F-4D97-AF65-F5344CB8AC3E}">
        <p14:creationId xmlns:p14="http://schemas.microsoft.com/office/powerpoint/2010/main" val="286076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212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2026-27   What will your senior phase curriculum look like?  </vt:lpstr>
      <vt:lpstr>Partners – virtual offers</vt:lpstr>
      <vt:lpstr>PowerPoint Presentation</vt:lpstr>
      <vt:lpstr>Current session</vt:lpstr>
      <vt:lpstr>What we need from schools… (by end of first week back)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Watson, Lesley</dc:creator>
  <cp:lastModifiedBy>Watson, Lesley</cp:lastModifiedBy>
  <cp:revision>4</cp:revision>
  <dcterms:created xsi:type="dcterms:W3CDTF">2025-11-24T15:50:46Z</dcterms:created>
  <dcterms:modified xsi:type="dcterms:W3CDTF">2025-12-16T11:12:39Z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0e6fb8-ccde-4e4e-8ab3-a15f1c5abd31_Enabled">
    <vt:lpwstr>true</vt:lpwstr>
  </property>
  <property fmtid="{D5CDD505-2E9C-101B-9397-08002B2CF9AE}" pid="3" name="MSIP_Label_610e6fb8-ccde-4e4e-8ab3-a15f1c5abd31_SetDate">
    <vt:lpwstr>2025-11-24T15:50:55Z</vt:lpwstr>
  </property>
  <property fmtid="{D5CDD505-2E9C-101B-9397-08002B2CF9AE}" pid="4" name="MSIP_Label_610e6fb8-ccde-4e4e-8ab3-a15f1c5abd31_Method">
    <vt:lpwstr>Privileged</vt:lpwstr>
  </property>
  <property fmtid="{D5CDD505-2E9C-101B-9397-08002B2CF9AE}" pid="5" name="MSIP_Label_610e6fb8-ccde-4e4e-8ab3-a15f1c5abd31_Name">
    <vt:lpwstr>610e6fb8-ccde-4e4e-8ab3-a15f1c5abd31</vt:lpwstr>
  </property>
  <property fmtid="{D5CDD505-2E9C-101B-9397-08002B2CF9AE}" pid="6" name="MSIP_Label_610e6fb8-ccde-4e4e-8ab3-a15f1c5abd31_SiteId">
    <vt:lpwstr>bd2e1df6-8d5a-4867-a647-487c2a7402de</vt:lpwstr>
  </property>
  <property fmtid="{D5CDD505-2E9C-101B-9397-08002B2CF9AE}" pid="7" name="MSIP_Label_610e6fb8-ccde-4e4e-8ab3-a15f1c5abd31_ActionId">
    <vt:lpwstr>8fc1b3c3-0d41-450e-b321-04362794c487</vt:lpwstr>
  </property>
  <property fmtid="{D5CDD505-2E9C-101B-9397-08002B2CF9AE}" pid="8" name="MSIP_Label_610e6fb8-ccde-4e4e-8ab3-a15f1c5abd31_ContentBits">
    <vt:lpwstr>3</vt:lpwstr>
  </property>
  <property fmtid="{D5CDD505-2E9C-101B-9397-08002B2CF9AE}" pid="9" name="MSIP_Label_610e6fb8-ccde-4e4e-8ab3-a15f1c5abd31_Tag">
    <vt:lpwstr>10, 0, 1, 1</vt:lpwstr>
  </property>
  <property fmtid="{D5CDD505-2E9C-101B-9397-08002B2CF9AE}" pid="10" name="ClassificationContentMarkingFooterLocations">
    <vt:lpwstr>Office Theme:10</vt:lpwstr>
  </property>
  <property fmtid="{D5CDD505-2E9C-101B-9397-08002B2CF9AE}" pid="11" name="ClassificationContentMarkingFooterText">
    <vt:lpwstr>OFFICIAL-SENSITIVE</vt:lpwstr>
  </property>
  <property fmtid="{D5CDD505-2E9C-101B-9397-08002B2CF9AE}" pid="12" name="ClassificationContentMarkingHeaderLocations">
    <vt:lpwstr>Office Theme:9</vt:lpwstr>
  </property>
  <property fmtid="{D5CDD505-2E9C-101B-9397-08002B2CF9AE}" pid="13" name="ClassificationContentMarkingHeaderText">
    <vt:lpwstr>OFFICIAL-SENSITIVE</vt:lpwstr>
  </property>
</Properties>
</file>